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1" r:id="rId6"/>
    <p:sldId id="260" r:id="rId7"/>
    <p:sldId id="263" r:id="rId8"/>
    <p:sldId id="264" r:id="rId9"/>
    <p:sldId id="262" r:id="rId10"/>
    <p:sldId id="265" r:id="rId11"/>
    <p:sldId id="266" r:id="rId12"/>
    <p:sldId id="269" r:id="rId13"/>
    <p:sldId id="267" r:id="rId14"/>
    <p:sldId id="270" r:id="rId15"/>
    <p:sldId id="268" r:id="rId16"/>
    <p:sldId id="271" r:id="rId17"/>
    <p:sldId id="274"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AA5F"/>
    <a:srgbClr val="E8F5E9"/>
    <a:srgbClr val="4A4A4A"/>
    <a:srgbClr val="F2F6EE"/>
    <a:srgbClr val="9C7E63"/>
    <a:srgbClr val="D4A0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72" d="100"/>
          <a:sy n="72" d="100"/>
        </p:scale>
        <p:origin x="855"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5576F-F714-4071-A760-756E0F33783C}" type="datetimeFigureOut">
              <a:rPr lang="en-IN" smtClean="0"/>
              <a:t>29-08-2025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EFF1E4-FA4A-41D8-9868-F0B69BBBBD27}" type="slidenum">
              <a:rPr lang="en-IN" smtClean="0"/>
              <a:t>‹#›</a:t>
            </a:fld>
            <a:endParaRPr lang="en-IN"/>
          </a:p>
        </p:txBody>
      </p:sp>
    </p:spTree>
    <p:extLst>
      <p:ext uri="{BB962C8B-B14F-4D97-AF65-F5344CB8AC3E}">
        <p14:creationId xmlns:p14="http://schemas.microsoft.com/office/powerpoint/2010/main" val="2743949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3EFF1E4-FA4A-41D8-9868-F0B69BBBBD27}" type="slidenum">
              <a:rPr lang="en-IN" smtClean="0"/>
              <a:t>2</a:t>
            </a:fld>
            <a:endParaRPr lang="en-IN"/>
          </a:p>
        </p:txBody>
      </p:sp>
    </p:spTree>
    <p:extLst>
      <p:ext uri="{BB962C8B-B14F-4D97-AF65-F5344CB8AC3E}">
        <p14:creationId xmlns:p14="http://schemas.microsoft.com/office/powerpoint/2010/main" val="372160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6D2B-2CD2-BDF2-12A3-53C898F94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4" name="Date Placeholder 3">
            <a:extLst>
              <a:ext uri="{FF2B5EF4-FFF2-40B4-BE49-F238E27FC236}">
                <a16:creationId xmlns:a16="http://schemas.microsoft.com/office/drawing/2014/main" id="{87EE24B5-487B-BBA1-4C7A-7F0E9BBA5E84}"/>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5" name="Footer Placeholder 4">
            <a:extLst>
              <a:ext uri="{FF2B5EF4-FFF2-40B4-BE49-F238E27FC236}">
                <a16:creationId xmlns:a16="http://schemas.microsoft.com/office/drawing/2014/main" id="{32533C5F-7C58-4122-230A-31D6F7DF43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3A1B8D-E2C8-1204-E8AC-009B89D10F2D}"/>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3750014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E43E1-4B56-E172-F5CE-C443D60B52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0F9B5F-0871-FCD8-80E4-B7A10B4AEC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877F41-FC9C-1C77-1A90-A38DAB9A5E73}"/>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5" name="Footer Placeholder 4">
            <a:extLst>
              <a:ext uri="{FF2B5EF4-FFF2-40B4-BE49-F238E27FC236}">
                <a16:creationId xmlns:a16="http://schemas.microsoft.com/office/drawing/2014/main" id="{1365995E-4497-EC43-E075-F3E4C76A13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680EF1-9BA7-50F5-DB75-9C0261F164A8}"/>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177146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E69DC5-CDDF-B78F-6A5A-FD57DC8BED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00C3F3-A16E-4DBD-831E-E58C680104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2CE8F6-3704-FC3C-C725-8EEA2BA3FCCE}"/>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5" name="Footer Placeholder 4">
            <a:extLst>
              <a:ext uri="{FF2B5EF4-FFF2-40B4-BE49-F238E27FC236}">
                <a16:creationId xmlns:a16="http://schemas.microsoft.com/office/drawing/2014/main" id="{71DA932B-B8A0-256D-4881-4A7E336B0DE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0AE85B-3466-DDCD-18F4-FE98E1BAB574}"/>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3526557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A9CD-FAE9-AA3B-9FA9-9C8DE6FAE7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F96CAB-E3C2-E035-807D-6260427663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F1CCA0B-FF86-5809-A71B-D916A7703787}"/>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5" name="Footer Placeholder 4">
            <a:extLst>
              <a:ext uri="{FF2B5EF4-FFF2-40B4-BE49-F238E27FC236}">
                <a16:creationId xmlns:a16="http://schemas.microsoft.com/office/drawing/2014/main" id="{AD6574D9-5C90-1F8C-9134-F3E6D516D8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464334-A691-01F9-0A4B-62C6057EF4FD}"/>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33316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8297-4C7F-A6C8-8D7E-31F2A8AF3B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AE2D8AC-A45B-55F7-C209-A4E57F1182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DDB1FB-97FE-DBDC-0D54-6D18B5058074}"/>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5" name="Footer Placeholder 4">
            <a:extLst>
              <a:ext uri="{FF2B5EF4-FFF2-40B4-BE49-F238E27FC236}">
                <a16:creationId xmlns:a16="http://schemas.microsoft.com/office/drawing/2014/main" id="{7C93379A-E47C-3A01-5F5A-AE18F05C3F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6CDBF4-D110-6768-5CDE-C74BDF233074}"/>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2611140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548F-9070-BA67-32E8-EC8E78B5746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A2E2C5-F8D7-5A78-5A55-9D8A4444BC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2E466C-33E8-2B26-5A78-4913D5EA8A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45D06F8-0CCD-73A9-850D-1493261A58BC}"/>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6" name="Footer Placeholder 5">
            <a:extLst>
              <a:ext uri="{FF2B5EF4-FFF2-40B4-BE49-F238E27FC236}">
                <a16:creationId xmlns:a16="http://schemas.microsoft.com/office/drawing/2014/main" id="{520719CC-50A9-B823-D582-D975713715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98D86E-5475-76A3-23AC-99B0525F1FD5}"/>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3320323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FB1B-2962-453E-542B-92857E08FCC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86B12B-FCCF-A1E3-582D-BD68862D0B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2647A0-0397-DA2A-6CAF-9DD8243731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7D9BFC-138B-B16C-893E-0CC7A0C1B2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9120DB-9449-E4E1-7338-AD9D023E1D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6CCB6E9-87A9-33BB-C2DE-79F202398CF8}"/>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8" name="Footer Placeholder 7">
            <a:extLst>
              <a:ext uri="{FF2B5EF4-FFF2-40B4-BE49-F238E27FC236}">
                <a16:creationId xmlns:a16="http://schemas.microsoft.com/office/drawing/2014/main" id="{1BB09000-B6DB-6925-EFC5-291BD99334D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22F9DE4-36A9-8840-3B40-70DD7162DD42}"/>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3311824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8FC02-4E0D-B085-21FC-56EA817B93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42FD7D7-5241-C9EE-7A89-F2A5E6DD297F}"/>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4" name="Footer Placeholder 3">
            <a:extLst>
              <a:ext uri="{FF2B5EF4-FFF2-40B4-BE49-F238E27FC236}">
                <a16:creationId xmlns:a16="http://schemas.microsoft.com/office/drawing/2014/main" id="{34BA89CC-8D76-95B8-23A3-13D4F15844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C41085E-901C-7DAB-175A-A749B5852AFE}"/>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21085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183C28-FE94-FEEA-98D7-384D7CC8ED2A}"/>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3" name="Footer Placeholder 2">
            <a:extLst>
              <a:ext uri="{FF2B5EF4-FFF2-40B4-BE49-F238E27FC236}">
                <a16:creationId xmlns:a16="http://schemas.microsoft.com/office/drawing/2014/main" id="{2D2D21CB-A642-2D1A-FAEC-278809F3DE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F517455-B5C7-65E4-90B2-456BA92EC8EF}"/>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4064237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A3670-3961-BD88-7182-ADC67D1E5A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6E17AC-57E2-291E-D000-9E34A71147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48347D7-39B4-940F-B43C-587EEE4B6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BE5AC-0C14-86A5-416C-AC015D0B3C34}"/>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6" name="Footer Placeholder 5">
            <a:extLst>
              <a:ext uri="{FF2B5EF4-FFF2-40B4-BE49-F238E27FC236}">
                <a16:creationId xmlns:a16="http://schemas.microsoft.com/office/drawing/2014/main" id="{C83D4702-CA9F-1C8C-BCA2-C3B823A041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26B30E-63FC-1BA1-4E1F-EEA5417F0D04}"/>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3597931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BA89-6661-13A0-5B45-1F81C89573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CA6908-9EAB-5F07-DE0F-0722F74F65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67D54FE-8D8A-1BC9-D963-9005E10A1A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8E27DC-591A-B569-9209-14577C7DBD84}"/>
              </a:ext>
            </a:extLst>
          </p:cNvPr>
          <p:cNvSpPr>
            <a:spLocks noGrp="1"/>
          </p:cNvSpPr>
          <p:nvPr>
            <p:ph type="dt" sz="half" idx="10"/>
          </p:nvPr>
        </p:nvSpPr>
        <p:spPr/>
        <p:txBody>
          <a:bodyPr/>
          <a:lstStyle/>
          <a:p>
            <a:fld id="{6DD31EC6-07CD-4D24-B3E9-2791BB5DDFDD}" type="datetimeFigureOut">
              <a:rPr lang="en-IN" smtClean="0"/>
              <a:t>29-08-2025</a:t>
            </a:fld>
            <a:endParaRPr lang="en-IN"/>
          </a:p>
        </p:txBody>
      </p:sp>
      <p:sp>
        <p:nvSpPr>
          <p:cNvPr id="6" name="Footer Placeholder 5">
            <a:extLst>
              <a:ext uri="{FF2B5EF4-FFF2-40B4-BE49-F238E27FC236}">
                <a16:creationId xmlns:a16="http://schemas.microsoft.com/office/drawing/2014/main" id="{3AFDF106-7B98-3147-6AB5-CB18FA4420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0506A66-5FF0-F8ED-0E3F-4AF0D3C25509}"/>
              </a:ext>
            </a:extLst>
          </p:cNvPr>
          <p:cNvSpPr>
            <a:spLocks noGrp="1"/>
          </p:cNvSpPr>
          <p:nvPr>
            <p:ph type="sldNum" sz="quarter" idx="12"/>
          </p:nvPr>
        </p:nvSpPr>
        <p:spPr/>
        <p:txBody>
          <a:bodyPr/>
          <a:lstStyle/>
          <a:p>
            <a:fld id="{4FA4F559-8951-4FB6-8C4C-A4B1F89E118A}" type="slidenum">
              <a:rPr lang="en-IN" smtClean="0"/>
              <a:t>‹#›</a:t>
            </a:fld>
            <a:endParaRPr lang="en-IN"/>
          </a:p>
        </p:txBody>
      </p:sp>
    </p:spTree>
    <p:extLst>
      <p:ext uri="{BB962C8B-B14F-4D97-AF65-F5344CB8AC3E}">
        <p14:creationId xmlns:p14="http://schemas.microsoft.com/office/powerpoint/2010/main" val="522591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9000" b="-3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C038CE-6181-9035-56F7-D829C81960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7C3E615-4B91-F5A5-5A87-44E00D8620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47EF6A-AC76-6202-2532-3C18E50179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31EC6-07CD-4D24-B3E9-2791BB5DDFDD}" type="datetimeFigureOut">
              <a:rPr lang="en-IN" smtClean="0"/>
              <a:t>29-08-2025</a:t>
            </a:fld>
            <a:endParaRPr lang="en-IN"/>
          </a:p>
        </p:txBody>
      </p:sp>
      <p:sp>
        <p:nvSpPr>
          <p:cNvPr id="5" name="Footer Placeholder 4">
            <a:extLst>
              <a:ext uri="{FF2B5EF4-FFF2-40B4-BE49-F238E27FC236}">
                <a16:creationId xmlns:a16="http://schemas.microsoft.com/office/drawing/2014/main" id="{4E0658FF-2AA7-A142-BACD-70ED3AB55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E3B34F7-7069-B83F-3283-80ABBE5E3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4F559-8951-4FB6-8C4C-A4B1F89E118A}" type="slidenum">
              <a:rPr lang="en-IN" smtClean="0"/>
              <a:t>‹#›</a:t>
            </a:fld>
            <a:endParaRPr lang="en-IN"/>
          </a:p>
        </p:txBody>
      </p:sp>
    </p:spTree>
    <p:extLst>
      <p:ext uri="{BB962C8B-B14F-4D97-AF65-F5344CB8AC3E}">
        <p14:creationId xmlns:p14="http://schemas.microsoft.com/office/powerpoint/2010/main" val="4089203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rive.google.com/drive/folders/1q2d0IFYbzjpI9GpcTNUhpjoyMMVAKOoq?usp=sharing"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A561C-FBC2-3FA1-B665-220AA6CDFE93}"/>
              </a:ext>
            </a:extLst>
          </p:cNvPr>
          <p:cNvSpPr>
            <a:spLocks noGrp="1"/>
          </p:cNvSpPr>
          <p:nvPr>
            <p:ph type="ctrTitle"/>
          </p:nvPr>
        </p:nvSpPr>
        <p:spPr/>
        <p:txBody>
          <a:bodyPr>
            <a:normAutofit/>
          </a:bodyPr>
          <a:lstStyle/>
          <a:p>
            <a:r>
              <a:rPr lang="en-US" b="1" dirty="0"/>
              <a:t>What Really Drives Crop Yield?</a:t>
            </a:r>
            <a:br>
              <a:rPr lang="en-US" b="1" dirty="0"/>
            </a:br>
            <a:r>
              <a:rPr lang="en-US" sz="1400" dirty="0">
                <a:solidFill>
                  <a:srgbClr val="4A4A4A"/>
                </a:solidFill>
              </a:rPr>
              <a:t>A Data-Driven Analysis of High-Level, Environmental, and Farming Practice Factors</a:t>
            </a:r>
            <a:endParaRPr lang="en-IN" sz="1600" b="1" dirty="0">
              <a:solidFill>
                <a:srgbClr val="4A4A4A"/>
              </a:solidFill>
            </a:endParaRPr>
          </a:p>
        </p:txBody>
      </p:sp>
      <p:sp>
        <p:nvSpPr>
          <p:cNvPr id="3" name="Subtitle 2">
            <a:extLst>
              <a:ext uri="{FF2B5EF4-FFF2-40B4-BE49-F238E27FC236}">
                <a16:creationId xmlns:a16="http://schemas.microsoft.com/office/drawing/2014/main" id="{E763D405-82C1-A1F6-1DC8-7EEE08751D26}"/>
              </a:ext>
            </a:extLst>
          </p:cNvPr>
          <p:cNvSpPr>
            <a:spLocks noGrp="1"/>
          </p:cNvSpPr>
          <p:nvPr>
            <p:ph type="subTitle" idx="4294967295"/>
          </p:nvPr>
        </p:nvSpPr>
        <p:spPr>
          <a:xfrm>
            <a:off x="8236634" y="5735636"/>
            <a:ext cx="3664634" cy="1016855"/>
          </a:xfrm>
        </p:spPr>
        <p:txBody>
          <a:bodyPr/>
          <a:lstStyle/>
          <a:p>
            <a:r>
              <a:rPr lang="en-US" dirty="0">
                <a:solidFill>
                  <a:schemeClr val="bg2"/>
                </a:solidFill>
              </a:rPr>
              <a:t>Pradyumn Singh</a:t>
            </a:r>
          </a:p>
          <a:p>
            <a:r>
              <a:rPr lang="en-US" dirty="0"/>
              <a:t>29</a:t>
            </a:r>
            <a:r>
              <a:rPr lang="en-US" baseline="30000" dirty="0"/>
              <a:t>th</a:t>
            </a:r>
            <a:r>
              <a:rPr lang="en-US" dirty="0"/>
              <a:t> of august 2024</a:t>
            </a:r>
            <a:endParaRPr lang="en-IN" dirty="0"/>
          </a:p>
        </p:txBody>
      </p:sp>
    </p:spTree>
    <p:extLst>
      <p:ext uri="{BB962C8B-B14F-4D97-AF65-F5344CB8AC3E}">
        <p14:creationId xmlns:p14="http://schemas.microsoft.com/office/powerpoint/2010/main" val="368018908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5A6D96-882A-A17F-BC4A-539D7DA05755}"/>
              </a:ext>
            </a:extLst>
          </p:cNvPr>
          <p:cNvSpPr txBox="1"/>
          <p:nvPr/>
        </p:nvSpPr>
        <p:spPr>
          <a:xfrm>
            <a:off x="344658" y="330591"/>
            <a:ext cx="4677508" cy="3877985"/>
          </a:xfrm>
          <a:prstGeom prst="rect">
            <a:avLst/>
          </a:prstGeom>
          <a:noFill/>
        </p:spPr>
        <p:txBody>
          <a:bodyPr wrap="square">
            <a:spAutoFit/>
          </a:bodyPr>
          <a:lstStyle/>
          <a:p>
            <a:r>
              <a:rPr lang="en-IN" sz="2400" b="1" dirty="0"/>
              <a:t>Overall Conclusion</a:t>
            </a:r>
          </a:p>
          <a:p>
            <a:endParaRPr lang="en-IN" sz="2400" b="1" dirty="0"/>
          </a:p>
          <a:p>
            <a:r>
              <a:rPr lang="en-IN" sz="2200" dirty="0">
                <a:solidFill>
                  <a:schemeClr val="bg1"/>
                </a:solidFill>
              </a:rPr>
              <a:t>	Water availability (Rainfall) and heat (Temperature) are the most significant environmental drivers of crop yield in this dataset. The negligible impact of the daily </a:t>
            </a:r>
            <a:r>
              <a:rPr lang="en-IN" sz="2200" dirty="0" err="1">
                <a:solidFill>
                  <a:schemeClr val="bg1"/>
                </a:solidFill>
              </a:rPr>
              <a:t>Weather_Condition</a:t>
            </a:r>
            <a:r>
              <a:rPr lang="en-IN" sz="2200" dirty="0">
                <a:solidFill>
                  <a:schemeClr val="bg1"/>
                </a:solidFill>
              </a:rPr>
              <a:t> suggests that long-term climate patterns are far more important than day-to-day weather.</a:t>
            </a:r>
          </a:p>
        </p:txBody>
      </p:sp>
      <p:pic>
        <p:nvPicPr>
          <p:cNvPr id="5" name="Picture 4">
            <a:extLst>
              <a:ext uri="{FF2B5EF4-FFF2-40B4-BE49-F238E27FC236}">
                <a16:creationId xmlns:a16="http://schemas.microsoft.com/office/drawing/2014/main" id="{CE5F78A0-BBC2-5ACF-B4E6-0403D6706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2742" y="-95083"/>
            <a:ext cx="4857546" cy="24287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a:extLst>
              <a:ext uri="{FF2B5EF4-FFF2-40B4-BE49-F238E27FC236}">
                <a16:creationId xmlns:a16="http://schemas.microsoft.com/office/drawing/2014/main" id="{DD031FFD-74C8-11E4-38C8-7647C7BAB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828" y="2279959"/>
            <a:ext cx="4806462" cy="224435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a:extLst>
              <a:ext uri="{FF2B5EF4-FFF2-40B4-BE49-F238E27FC236}">
                <a16:creationId xmlns:a16="http://schemas.microsoft.com/office/drawing/2014/main" id="{F29A2245-16B6-E87B-7C3F-72883CBF9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197" y="4770532"/>
            <a:ext cx="3741893" cy="17620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a:extLst>
              <a:ext uri="{FF2B5EF4-FFF2-40B4-BE49-F238E27FC236}">
                <a16:creationId xmlns:a16="http://schemas.microsoft.com/office/drawing/2014/main" id="{E6E684BC-6B4B-14D6-E7F1-1EEA31885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94" y="4770532"/>
            <a:ext cx="6288048" cy="147556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03142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08B0F8-4E94-0CEB-065D-F35E243FA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58" y="0"/>
            <a:ext cx="12012483" cy="677848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586294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0EB-C32A-33B6-86A0-E8DD33BC35F7}"/>
              </a:ext>
            </a:extLst>
          </p:cNvPr>
          <p:cNvSpPr>
            <a:spLocks noGrp="1"/>
          </p:cNvSpPr>
          <p:nvPr>
            <p:ph type="title"/>
          </p:nvPr>
        </p:nvSpPr>
        <p:spPr/>
        <p:txBody>
          <a:bodyPr/>
          <a:lstStyle/>
          <a:p>
            <a:r>
              <a:rPr lang="en-US" dirty="0"/>
              <a:t>Irrigation: The Single Most Impactful Farming Practice</a:t>
            </a:r>
            <a:endParaRPr lang="en-IN" dirty="0"/>
          </a:p>
        </p:txBody>
      </p:sp>
      <p:sp>
        <p:nvSpPr>
          <p:cNvPr id="3" name="Content Placeholder 2">
            <a:extLst>
              <a:ext uri="{FF2B5EF4-FFF2-40B4-BE49-F238E27FC236}">
                <a16:creationId xmlns:a16="http://schemas.microsoft.com/office/drawing/2014/main" id="{089DE40E-D6DF-5296-5646-6F951F9D51B0}"/>
              </a:ext>
            </a:extLst>
          </p:cNvPr>
          <p:cNvSpPr>
            <a:spLocks noGrp="1"/>
          </p:cNvSpPr>
          <p:nvPr>
            <p:ph idx="1"/>
          </p:nvPr>
        </p:nvSpPr>
        <p:spPr>
          <a:xfrm>
            <a:off x="304800" y="1690688"/>
            <a:ext cx="11049000" cy="4486275"/>
          </a:xfrm>
        </p:spPr>
        <p:txBody>
          <a:bodyPr/>
          <a:lstStyle/>
          <a:p>
            <a:pPr marL="0" indent="0">
              <a:buNone/>
            </a:pPr>
            <a:r>
              <a:rPr lang="en-US" sz="1800" dirty="0"/>
              <a:t>	</a:t>
            </a:r>
            <a:r>
              <a:rPr lang="en-US" sz="2200" dirty="0">
                <a:solidFill>
                  <a:schemeClr val="bg1"/>
                </a:solidFill>
              </a:rPr>
              <a:t>Our first analysis looked at the usual suspects: the region, soil type, and the crop itself. While we found clear top performers in each category, the data shows their overall impact on yield is surprisingly small. The differences are so minor that they are statistically almost negligible.</a:t>
            </a:r>
          </a:p>
          <a:p>
            <a:pPr marL="0" indent="0">
              <a:buNone/>
            </a:pPr>
            <a:endParaRPr lang="en-US" sz="2200" b="1" dirty="0">
              <a:solidFill>
                <a:schemeClr val="bg1"/>
              </a:solidFill>
            </a:endParaRPr>
          </a:p>
          <a:p>
            <a:pPr marL="0" indent="0">
              <a:buNone/>
            </a:pPr>
            <a:r>
              <a:rPr lang="en-US" sz="2200" b="1" dirty="0"/>
              <a:t>Finding 7: </a:t>
            </a:r>
            <a:r>
              <a:rPr lang="en-US" sz="2200" dirty="0"/>
              <a:t>Location Doesn't Drive a Major Difference</a:t>
            </a:r>
          </a:p>
          <a:p>
            <a:pPr marL="0" indent="0">
              <a:buNone/>
            </a:pPr>
            <a:r>
              <a:rPr lang="en-US" sz="2200" b="1" dirty="0"/>
              <a:t>Finding 2: </a:t>
            </a:r>
            <a:r>
              <a:rPr lang="en-US" sz="2200" dirty="0"/>
              <a:t>Soil Type is a Minor Factor</a:t>
            </a:r>
          </a:p>
          <a:p>
            <a:pPr marL="0" indent="0">
              <a:buNone/>
            </a:pPr>
            <a:r>
              <a:rPr lang="en-US" sz="2200" b="1" dirty="0"/>
              <a:t>Finding 3</a:t>
            </a:r>
            <a:r>
              <a:rPr lang="en-US" sz="2200" dirty="0"/>
              <a:t>: Top Crops Are Neck and Neck</a:t>
            </a:r>
            <a:endParaRPr lang="en-IN" sz="2200" b="1" dirty="0">
              <a:solidFill>
                <a:schemeClr val="bg1"/>
              </a:solidFill>
            </a:endParaRPr>
          </a:p>
        </p:txBody>
      </p:sp>
      <p:pic>
        <p:nvPicPr>
          <p:cNvPr id="5" name="Picture 4">
            <a:extLst>
              <a:ext uri="{FF2B5EF4-FFF2-40B4-BE49-F238E27FC236}">
                <a16:creationId xmlns:a16="http://schemas.microsoft.com/office/drawing/2014/main" id="{8EB0569F-D31D-AA03-CFF9-25906B5B1F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095" y="4949687"/>
            <a:ext cx="8328991" cy="15431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14165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E5CF4D-E0CE-4D34-9C1C-B41BC330D42D}"/>
              </a:ext>
            </a:extLst>
          </p:cNvPr>
          <p:cNvSpPr txBox="1"/>
          <p:nvPr/>
        </p:nvSpPr>
        <p:spPr>
          <a:xfrm>
            <a:off x="324678" y="523462"/>
            <a:ext cx="4055166" cy="2739211"/>
          </a:xfrm>
          <a:prstGeom prst="rect">
            <a:avLst/>
          </a:prstGeom>
          <a:noFill/>
        </p:spPr>
        <p:txBody>
          <a:bodyPr wrap="square">
            <a:spAutoFit/>
          </a:bodyPr>
          <a:lstStyle/>
          <a:p>
            <a:pPr>
              <a:buNone/>
            </a:pPr>
            <a:r>
              <a:rPr lang="en-US" sz="2800" b="1" dirty="0"/>
              <a:t>Overall Conclusion</a:t>
            </a:r>
          </a:p>
          <a:p>
            <a:pPr>
              <a:buNone/>
            </a:pPr>
            <a:endParaRPr lang="en-US" sz="2400" dirty="0"/>
          </a:p>
          <a:p>
            <a:pPr>
              <a:buNone/>
            </a:pPr>
            <a:r>
              <a:rPr lang="en-US" sz="2000" dirty="0"/>
              <a:t>The data is clear: if you're looking for what really drives yield, static factors like region, soil, and crop choice are not the answer. Their total impact on performance is </a:t>
            </a:r>
            <a:r>
              <a:rPr lang="en-US" sz="2000" b="1" dirty="0"/>
              <a:t>less than 1%</a:t>
            </a:r>
            <a:r>
              <a:rPr lang="en-US" sz="2000" dirty="0"/>
              <a:t>.</a:t>
            </a:r>
          </a:p>
        </p:txBody>
      </p:sp>
      <p:pic>
        <p:nvPicPr>
          <p:cNvPr id="5" name="Picture 4">
            <a:extLst>
              <a:ext uri="{FF2B5EF4-FFF2-40B4-BE49-F238E27FC236}">
                <a16:creationId xmlns:a16="http://schemas.microsoft.com/office/drawing/2014/main" id="{966379FB-5F36-DCEA-2F65-12BE7A83D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3290" y="131222"/>
            <a:ext cx="5073369" cy="25709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444CFDA4-12E0-CE81-AAF6-4927AA12E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5695" y="3048814"/>
            <a:ext cx="3599702" cy="2919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12D8DE94-6C1D-FBFB-2BC3-8BA2BA91E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87" y="4699198"/>
            <a:ext cx="8026481" cy="12696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47367908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4730B-A3E6-2B6D-521C-05190055E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3" y="0"/>
            <a:ext cx="12159353" cy="685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17451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359B-5450-1AB9-9D21-EF67CA7A126F}"/>
              </a:ext>
            </a:extLst>
          </p:cNvPr>
          <p:cNvSpPr>
            <a:spLocks noGrp="1"/>
          </p:cNvSpPr>
          <p:nvPr>
            <p:ph type="title"/>
          </p:nvPr>
        </p:nvSpPr>
        <p:spPr/>
        <p:txBody>
          <a:bodyPr/>
          <a:lstStyle/>
          <a:p>
            <a:r>
              <a:rPr lang="en-US" dirty="0"/>
              <a:t>Statistical Confirmation: What Really Predicts the Harvest?</a:t>
            </a:r>
            <a:endParaRPr lang="en-IN" dirty="0"/>
          </a:p>
        </p:txBody>
      </p:sp>
      <p:sp>
        <p:nvSpPr>
          <p:cNvPr id="3" name="Content Placeholder 2">
            <a:extLst>
              <a:ext uri="{FF2B5EF4-FFF2-40B4-BE49-F238E27FC236}">
                <a16:creationId xmlns:a16="http://schemas.microsoft.com/office/drawing/2014/main" id="{7DE4186E-0BDB-0388-B131-5DE4ABC21776}"/>
              </a:ext>
            </a:extLst>
          </p:cNvPr>
          <p:cNvSpPr>
            <a:spLocks noGrp="1"/>
          </p:cNvSpPr>
          <p:nvPr>
            <p:ph idx="1"/>
          </p:nvPr>
        </p:nvSpPr>
        <p:spPr/>
        <p:txBody>
          <a:bodyPr>
            <a:normAutofit/>
          </a:bodyPr>
          <a:lstStyle/>
          <a:p>
            <a:r>
              <a:rPr lang="en-US" sz="2200" b="1" dirty="0">
                <a:solidFill>
                  <a:schemeClr val="bg1"/>
                </a:solidFill>
              </a:rPr>
              <a:t>The Predictive Model's Findings</a:t>
            </a:r>
          </a:p>
          <a:p>
            <a:pPr marL="0" indent="0">
              <a:buNone/>
            </a:pPr>
            <a:r>
              <a:rPr lang="en-US" sz="2200" dirty="0">
                <a:solidFill>
                  <a:schemeClr val="bg1"/>
                </a:solidFill>
              </a:rPr>
              <a:t>	To answer the ultimate question of which factors are the most powerful predictors, a Random Forest predictive model was trained on the entire dataset. The model learned the complex patterns in the data and then ranked each factor based on its contribution to making accurate predictions.</a:t>
            </a:r>
          </a:p>
          <a:p>
            <a:pPr marL="0" indent="0">
              <a:buNone/>
            </a:pPr>
            <a:endParaRPr lang="en-US" sz="2200" dirty="0">
              <a:solidFill>
                <a:schemeClr val="bg1"/>
              </a:solidFill>
            </a:endParaRPr>
          </a:p>
          <a:p>
            <a:pPr marL="0" indent="0">
              <a:buNone/>
            </a:pPr>
            <a:r>
              <a:rPr lang="en-US" sz="2200" dirty="0"/>
              <a:t>	The model found that three key factors account for over 92% of the predictive power in determining crop yield.</a:t>
            </a:r>
          </a:p>
          <a:p>
            <a:pPr>
              <a:buFont typeface="Wingdings" panose="05000000000000000000" pitchFamily="2" charset="2"/>
              <a:buChar char="Ø"/>
            </a:pPr>
            <a:r>
              <a:rPr lang="en-IN" sz="2200" dirty="0"/>
              <a:t>Rainfall (60.6% Importance)</a:t>
            </a:r>
          </a:p>
          <a:p>
            <a:pPr>
              <a:buFont typeface="Wingdings" panose="05000000000000000000" pitchFamily="2" charset="2"/>
              <a:buChar char="Ø"/>
            </a:pPr>
            <a:r>
              <a:rPr lang="en-IN" sz="2200" dirty="0"/>
              <a:t>Fertilizer (19.6% Importance)</a:t>
            </a:r>
          </a:p>
          <a:p>
            <a:pPr>
              <a:buFont typeface="Wingdings" panose="05000000000000000000" pitchFamily="2" charset="2"/>
              <a:buChar char="Ø"/>
            </a:pPr>
            <a:r>
              <a:rPr lang="en-IN" sz="2200" dirty="0"/>
              <a:t>Irrigation (12.5% Importance)</a:t>
            </a:r>
          </a:p>
        </p:txBody>
      </p:sp>
    </p:spTree>
    <p:extLst>
      <p:ext uri="{BB962C8B-B14F-4D97-AF65-F5344CB8AC3E}">
        <p14:creationId xmlns:p14="http://schemas.microsoft.com/office/powerpoint/2010/main" val="340111709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6ABCD6-95D1-34F8-B363-468B828B8647}"/>
              </a:ext>
            </a:extLst>
          </p:cNvPr>
          <p:cNvSpPr txBox="1"/>
          <p:nvPr/>
        </p:nvSpPr>
        <p:spPr>
          <a:xfrm>
            <a:off x="212036" y="331304"/>
            <a:ext cx="5360503" cy="4278094"/>
          </a:xfrm>
          <a:prstGeom prst="rect">
            <a:avLst/>
          </a:prstGeom>
          <a:noFill/>
        </p:spPr>
        <p:txBody>
          <a:bodyPr wrap="square">
            <a:spAutoFit/>
          </a:bodyPr>
          <a:lstStyle/>
          <a:p>
            <a:r>
              <a:rPr lang="en-IN" sz="2800" b="1" dirty="0"/>
              <a:t>The Big Picture: </a:t>
            </a:r>
          </a:p>
          <a:p>
            <a:endParaRPr lang="en-IN" sz="2800" b="1" dirty="0"/>
          </a:p>
          <a:p>
            <a:r>
              <a:rPr lang="en-IN" sz="2400" dirty="0"/>
              <a:t>The model confirms that water management (Rainfall + Irrigation) and nutrient management (Fertilizer) are the overwhelming drivers of crop yield. All other factors, like Temperature, Region, Soil Type, and daily Weather Conditions, have a comparatively minor predictive impact.</a:t>
            </a:r>
          </a:p>
        </p:txBody>
      </p:sp>
      <p:pic>
        <p:nvPicPr>
          <p:cNvPr id="5" name="Picture 4">
            <a:extLst>
              <a:ext uri="{FF2B5EF4-FFF2-40B4-BE49-F238E27FC236}">
                <a16:creationId xmlns:a16="http://schemas.microsoft.com/office/drawing/2014/main" id="{FC6C07C0-E231-5033-DAC1-D4F3C190A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3907" y="384313"/>
            <a:ext cx="5552381" cy="46382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80229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B7176-8227-0A70-DD0F-428718E9B98F}"/>
              </a:ext>
            </a:extLst>
          </p:cNvPr>
          <p:cNvSpPr>
            <a:spLocks noGrp="1"/>
          </p:cNvSpPr>
          <p:nvPr>
            <p:ph type="title"/>
          </p:nvPr>
        </p:nvSpPr>
        <p:spPr/>
        <p:txBody>
          <a:bodyPr/>
          <a:lstStyle/>
          <a:p>
            <a:r>
              <a:rPr lang="en-IN" dirty="0"/>
              <a:t>Conclusion &amp; Key Takeaways</a:t>
            </a:r>
          </a:p>
        </p:txBody>
      </p:sp>
      <p:sp>
        <p:nvSpPr>
          <p:cNvPr id="3" name="Content Placeholder 2">
            <a:extLst>
              <a:ext uri="{FF2B5EF4-FFF2-40B4-BE49-F238E27FC236}">
                <a16:creationId xmlns:a16="http://schemas.microsoft.com/office/drawing/2014/main" id="{966534F4-0EB1-795D-1989-85A97C255AC4}"/>
              </a:ext>
            </a:extLst>
          </p:cNvPr>
          <p:cNvSpPr>
            <a:spLocks noGrp="1"/>
          </p:cNvSpPr>
          <p:nvPr>
            <p:ph idx="1"/>
          </p:nvPr>
        </p:nvSpPr>
        <p:spPr/>
        <p:txBody>
          <a:bodyPr/>
          <a:lstStyle/>
          <a:p>
            <a:r>
              <a:rPr lang="en-US" sz="2200" dirty="0">
                <a:solidFill>
                  <a:schemeClr val="bg1"/>
                </a:solidFill>
              </a:rPr>
              <a:t>Focus on </a:t>
            </a:r>
            <a:r>
              <a:rPr lang="en-US" sz="2200" b="1" dirty="0">
                <a:solidFill>
                  <a:schemeClr val="bg1"/>
                </a:solidFill>
              </a:rPr>
              <a:t>Water Management</a:t>
            </a:r>
            <a:r>
              <a:rPr lang="en-US" sz="2200" dirty="0">
                <a:solidFill>
                  <a:schemeClr val="bg1"/>
                </a:solidFill>
              </a:rPr>
              <a:t>: It's the most critical factor, both natural (rainfall) and human-controlled (irrigation).</a:t>
            </a:r>
            <a:endParaRPr lang="en-US" sz="2200" b="1" dirty="0">
              <a:solidFill>
                <a:schemeClr val="bg1"/>
              </a:solidFill>
            </a:endParaRPr>
          </a:p>
          <a:p>
            <a:r>
              <a:rPr lang="en-US" sz="2200" b="1" dirty="0">
                <a:solidFill>
                  <a:schemeClr val="bg1"/>
                </a:solidFill>
              </a:rPr>
              <a:t>Adapt to Temperature</a:t>
            </a:r>
            <a:r>
              <a:rPr lang="en-US" sz="2200" dirty="0">
                <a:solidFill>
                  <a:schemeClr val="bg1"/>
                </a:solidFill>
              </a:rPr>
              <a:t>: Warmer is generally better; climate is a key consideration.</a:t>
            </a:r>
          </a:p>
          <a:p>
            <a:r>
              <a:rPr lang="en-US" sz="2200" b="1" dirty="0">
                <a:solidFill>
                  <a:schemeClr val="bg1"/>
                </a:solidFill>
              </a:rPr>
              <a:t>Static Factors are for Context, Not Prediction</a:t>
            </a:r>
            <a:r>
              <a:rPr lang="en-US" sz="2200" dirty="0">
                <a:solidFill>
                  <a:schemeClr val="bg1"/>
                </a:solidFill>
              </a:rPr>
              <a:t>: Use region, soil, and crop choice for context, but don't rely on them as primary drivers of yield.</a:t>
            </a:r>
          </a:p>
          <a:p>
            <a:pPr marL="0" indent="0">
              <a:buNone/>
            </a:pPr>
            <a:r>
              <a:rPr lang="en-US" b="1" dirty="0"/>
              <a:t>Recommendation:</a:t>
            </a:r>
            <a:r>
              <a:rPr lang="en-US" dirty="0"/>
              <a:t> </a:t>
            </a:r>
          </a:p>
          <a:p>
            <a:r>
              <a:rPr lang="en-US" sz="2200" dirty="0"/>
              <a:t>For anyone looking to forecast or improve crop yields, the data shows that the primary focus should be on water and heat.</a:t>
            </a:r>
            <a:endParaRPr lang="en-IN" sz="2200" dirty="0"/>
          </a:p>
        </p:txBody>
      </p:sp>
    </p:spTree>
    <p:extLst>
      <p:ext uri="{BB962C8B-B14F-4D97-AF65-F5344CB8AC3E}">
        <p14:creationId xmlns:p14="http://schemas.microsoft.com/office/powerpoint/2010/main" val="336498131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EBCEB7-7E67-95E7-1CAE-D64C7E62A3D7}"/>
              </a:ext>
            </a:extLst>
          </p:cNvPr>
          <p:cNvSpPr txBox="1"/>
          <p:nvPr/>
        </p:nvSpPr>
        <p:spPr>
          <a:xfrm>
            <a:off x="3743739" y="1106558"/>
            <a:ext cx="4996070" cy="1015663"/>
          </a:xfrm>
          <a:prstGeom prst="rect">
            <a:avLst/>
          </a:prstGeom>
          <a:noFill/>
        </p:spPr>
        <p:txBody>
          <a:bodyPr wrap="square">
            <a:spAutoFit/>
          </a:bodyPr>
          <a:lstStyle/>
          <a:p>
            <a:r>
              <a:rPr lang="en-IN" sz="6000" b="1" dirty="0"/>
              <a:t>Thank You</a:t>
            </a:r>
          </a:p>
        </p:txBody>
      </p:sp>
      <p:sp>
        <p:nvSpPr>
          <p:cNvPr id="4" name="Rectangle: Rounded Corners 3">
            <a:extLst>
              <a:ext uri="{FF2B5EF4-FFF2-40B4-BE49-F238E27FC236}">
                <a16:creationId xmlns:a16="http://schemas.microsoft.com/office/drawing/2014/main" id="{B06187C2-9766-59B0-E382-82ACBDB4192D}"/>
              </a:ext>
            </a:extLst>
          </p:cNvPr>
          <p:cNvSpPr/>
          <p:nvPr/>
        </p:nvSpPr>
        <p:spPr>
          <a:xfrm>
            <a:off x="556590" y="3485322"/>
            <a:ext cx="3286539" cy="3099136"/>
          </a:xfrm>
          <a:prstGeom prst="roundRect">
            <a:avLst/>
          </a:prstGeom>
          <a:solidFill>
            <a:srgbClr val="E8F5E9"/>
          </a:solidFill>
          <a:ln>
            <a:solidFill>
              <a:srgbClr val="7BAA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Explore the Project Files</a:t>
            </a:r>
          </a:p>
          <a:p>
            <a:r>
              <a:rPr lang="en-US" dirty="0">
                <a:hlinkClick r:id="rId2"/>
              </a:rPr>
              <a:t>You can access the complete Power BI report, this PowerPoint presentation, and all the datasets used in this analysis via the following QR code.</a:t>
            </a:r>
            <a:endParaRPr lang="en-IN" dirty="0"/>
          </a:p>
          <a:p>
            <a:endParaRPr lang="en-IN" b="1" dirty="0">
              <a:solidFill>
                <a:schemeClr val="accent4"/>
              </a:solidFill>
            </a:endParaRPr>
          </a:p>
        </p:txBody>
      </p:sp>
      <p:sp>
        <p:nvSpPr>
          <p:cNvPr id="5" name="Rectangle: Rounded Corners 4">
            <a:extLst>
              <a:ext uri="{FF2B5EF4-FFF2-40B4-BE49-F238E27FC236}">
                <a16:creationId xmlns:a16="http://schemas.microsoft.com/office/drawing/2014/main" id="{7402A48C-28FD-00C4-8304-28DFE064E4B1}"/>
              </a:ext>
            </a:extLst>
          </p:cNvPr>
          <p:cNvSpPr/>
          <p:nvPr/>
        </p:nvSpPr>
        <p:spPr>
          <a:xfrm>
            <a:off x="8547653" y="3485322"/>
            <a:ext cx="3240156" cy="3099136"/>
          </a:xfrm>
          <a:prstGeom prst="roundRect">
            <a:avLst/>
          </a:prstGeom>
          <a:solidFill>
            <a:srgbClr val="E8F5E9"/>
          </a:solidFill>
          <a:ln>
            <a:solidFill>
              <a:srgbClr val="7BAA5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A19B6367-D13F-C85C-B938-82C235E5A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6922" y="3573990"/>
            <a:ext cx="2851528" cy="3284010"/>
          </a:xfrm>
          <a:prstGeom prst="rect">
            <a:avLst/>
          </a:prstGeom>
        </p:spPr>
      </p:pic>
    </p:spTree>
    <p:extLst>
      <p:ext uri="{BB962C8B-B14F-4D97-AF65-F5344CB8AC3E}">
        <p14:creationId xmlns:p14="http://schemas.microsoft.com/office/powerpoint/2010/main" val="3667029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39B77-81B0-32B5-5BAC-E9E8EC650A8E}"/>
              </a:ext>
            </a:extLst>
          </p:cNvPr>
          <p:cNvSpPr>
            <a:spLocks noGrp="1"/>
          </p:cNvSpPr>
          <p:nvPr>
            <p:ph type="title"/>
          </p:nvPr>
        </p:nvSpPr>
        <p:spPr/>
        <p:txBody>
          <a:bodyPr>
            <a:normAutofit/>
          </a:bodyPr>
          <a:lstStyle/>
          <a:p>
            <a:r>
              <a:rPr lang="en-US" sz="4000" dirty="0"/>
              <a:t>Our Mission: Finding the "Why" Behind the Harvest</a:t>
            </a:r>
            <a:endParaRPr lang="en-IN" sz="4000" dirty="0"/>
          </a:p>
        </p:txBody>
      </p:sp>
      <p:sp>
        <p:nvSpPr>
          <p:cNvPr id="3" name="Content Placeholder 2">
            <a:extLst>
              <a:ext uri="{FF2B5EF4-FFF2-40B4-BE49-F238E27FC236}">
                <a16:creationId xmlns:a16="http://schemas.microsoft.com/office/drawing/2014/main" id="{33137E1D-247B-0BD0-BC53-973DF7B83B2C}"/>
              </a:ext>
            </a:extLst>
          </p:cNvPr>
          <p:cNvSpPr>
            <a:spLocks noGrp="1"/>
          </p:cNvSpPr>
          <p:nvPr>
            <p:ph idx="1"/>
          </p:nvPr>
        </p:nvSpPr>
        <p:spPr>
          <a:xfrm>
            <a:off x="366932" y="1706462"/>
            <a:ext cx="10515600" cy="4351338"/>
          </a:xfrm>
        </p:spPr>
        <p:txBody>
          <a:bodyPr>
            <a:normAutofit/>
          </a:bodyPr>
          <a:lstStyle/>
          <a:p>
            <a:pPr>
              <a:buFont typeface="Wingdings" panose="05000000000000000000" pitchFamily="2" charset="2"/>
              <a:buChar char="Ø"/>
            </a:pPr>
            <a:r>
              <a:rPr lang="en-US" b="1" dirty="0">
                <a:solidFill>
                  <a:srgbClr val="4A4A4A"/>
                </a:solidFill>
              </a:rPr>
              <a:t>High-Level Performance:</a:t>
            </a:r>
            <a:r>
              <a:rPr lang="en-US" dirty="0">
                <a:solidFill>
                  <a:srgbClr val="4A4A4A"/>
                </a:solidFill>
              </a:rPr>
              <a:t> </a:t>
            </a:r>
          </a:p>
          <a:p>
            <a:pPr marL="0" indent="0">
              <a:buNone/>
            </a:pPr>
            <a:r>
              <a:rPr lang="en-US" sz="2000" dirty="0">
                <a:solidFill>
                  <a:schemeClr val="accent6"/>
                </a:solidFill>
              </a:rPr>
              <a:t>	Which region, soil, and crop are the most productive?</a:t>
            </a:r>
          </a:p>
          <a:p>
            <a:pPr>
              <a:buFont typeface="Wingdings" panose="05000000000000000000" pitchFamily="2" charset="2"/>
              <a:buChar char="Ø"/>
            </a:pPr>
            <a:r>
              <a:rPr lang="en-US" b="1" dirty="0"/>
              <a:t>Environmental Impact:</a:t>
            </a:r>
            <a:r>
              <a:rPr lang="en-US" dirty="0"/>
              <a:t> </a:t>
            </a:r>
          </a:p>
          <a:p>
            <a:pPr marL="0" indent="0">
              <a:buNone/>
            </a:pPr>
            <a:r>
              <a:rPr lang="en-US" sz="2000" dirty="0">
                <a:solidFill>
                  <a:schemeClr val="accent6"/>
                </a:solidFill>
              </a:rPr>
              <a:t>	What is the role of rainfall, temperature, and weather?</a:t>
            </a:r>
          </a:p>
          <a:p>
            <a:pPr>
              <a:buFont typeface="Wingdings" panose="05000000000000000000" pitchFamily="2" charset="2"/>
              <a:buChar char="Ø"/>
            </a:pPr>
            <a:r>
              <a:rPr lang="en-US" b="1" dirty="0"/>
              <a:t>Farming Practices:</a:t>
            </a:r>
            <a:r>
              <a:rPr lang="en-US" dirty="0"/>
              <a:t> </a:t>
            </a:r>
          </a:p>
          <a:p>
            <a:pPr marL="0" indent="0">
              <a:buNone/>
            </a:pPr>
            <a:r>
              <a:rPr lang="en-US" sz="2000" dirty="0"/>
              <a:t>	</a:t>
            </a:r>
            <a:r>
              <a:rPr lang="en-US" sz="2000" dirty="0">
                <a:solidFill>
                  <a:schemeClr val="accent6"/>
                </a:solidFill>
              </a:rPr>
              <a:t>How significant are irrigation, fertilizer, and harvest duration</a:t>
            </a:r>
            <a:r>
              <a:rPr lang="en-US" sz="2000" dirty="0"/>
              <a:t>?</a:t>
            </a:r>
          </a:p>
          <a:p>
            <a:pPr>
              <a:buFont typeface="Wingdings" panose="05000000000000000000" pitchFamily="2" charset="2"/>
              <a:buChar char="Ø"/>
            </a:pPr>
            <a:r>
              <a:rPr lang="en-US" b="1" dirty="0"/>
              <a:t>The Ultimate Question:</a:t>
            </a:r>
          </a:p>
          <a:p>
            <a:pPr marL="0" indent="0">
              <a:buNone/>
            </a:pPr>
            <a:r>
              <a:rPr lang="en-US" dirty="0"/>
              <a:t> 	</a:t>
            </a:r>
            <a:r>
              <a:rPr lang="en-US" sz="2000" dirty="0">
                <a:solidFill>
                  <a:schemeClr val="accent6"/>
                </a:solidFill>
              </a:rPr>
              <a:t>Which combination of factors is the most powerful predictor of yield?</a:t>
            </a:r>
            <a:endParaRPr lang="en-IN" dirty="0">
              <a:solidFill>
                <a:schemeClr val="accent6"/>
              </a:solidFill>
            </a:endParaRPr>
          </a:p>
        </p:txBody>
      </p:sp>
    </p:spTree>
    <p:extLst>
      <p:ext uri="{BB962C8B-B14F-4D97-AF65-F5344CB8AC3E}">
        <p14:creationId xmlns:p14="http://schemas.microsoft.com/office/powerpoint/2010/main" val="872286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DDE2D-F66C-5AC8-DE44-AF6D61146049}"/>
              </a:ext>
            </a:extLst>
          </p:cNvPr>
          <p:cNvSpPr>
            <a:spLocks noGrp="1"/>
          </p:cNvSpPr>
          <p:nvPr>
            <p:ph type="title"/>
          </p:nvPr>
        </p:nvSpPr>
        <p:spPr/>
        <p:txBody>
          <a:bodyPr>
            <a:normAutofit fontScale="90000"/>
          </a:bodyPr>
          <a:lstStyle/>
          <a:p>
            <a:r>
              <a:rPr lang="en-US" b="1" dirty="0"/>
              <a:t>The Verdict: Water and Temperature Are the Game Changers</a:t>
            </a:r>
            <a:endParaRPr lang="en-IN" b="1" dirty="0"/>
          </a:p>
        </p:txBody>
      </p:sp>
      <p:sp>
        <p:nvSpPr>
          <p:cNvPr id="3" name="Content Placeholder 2">
            <a:extLst>
              <a:ext uri="{FF2B5EF4-FFF2-40B4-BE49-F238E27FC236}">
                <a16:creationId xmlns:a16="http://schemas.microsoft.com/office/drawing/2014/main" id="{B35892DC-90C0-5FC1-71A9-43EF5D224C21}"/>
              </a:ext>
            </a:extLst>
          </p:cNvPr>
          <p:cNvSpPr>
            <a:spLocks noGrp="1"/>
          </p:cNvSpPr>
          <p:nvPr>
            <p:ph idx="1"/>
          </p:nvPr>
        </p:nvSpPr>
        <p:spPr/>
        <p:txBody>
          <a:bodyPr/>
          <a:lstStyle/>
          <a:p>
            <a:pPr>
              <a:buFont typeface="Wingdings" panose="05000000000000000000" pitchFamily="2" charset="2"/>
              <a:buChar char="Ø"/>
            </a:pPr>
            <a:r>
              <a:rPr lang="en-US" b="1" dirty="0">
                <a:solidFill>
                  <a:schemeClr val="bg1"/>
                </a:solidFill>
              </a:rPr>
              <a:t>Water is King:</a:t>
            </a:r>
          </a:p>
          <a:p>
            <a:pPr marL="0" indent="0">
              <a:buNone/>
            </a:pPr>
            <a:r>
              <a:rPr lang="en-US" dirty="0"/>
              <a:t>	</a:t>
            </a:r>
            <a:r>
              <a:rPr lang="en-US" dirty="0">
                <a:solidFill>
                  <a:srgbClr val="7BAA5F"/>
                </a:solidFill>
              </a:rPr>
              <a:t> </a:t>
            </a:r>
            <a:r>
              <a:rPr lang="en-US" sz="2400" dirty="0">
                <a:solidFill>
                  <a:srgbClr val="7BAA5F"/>
                </a:solidFill>
              </a:rPr>
              <a:t>Rainfall and irrigation are the most dominant factors, with irrigation alone boosting yields by </a:t>
            </a:r>
            <a:r>
              <a:rPr lang="en-US" sz="2400" b="1" dirty="0">
                <a:solidFill>
                  <a:srgbClr val="7BAA5F"/>
                </a:solidFill>
              </a:rPr>
              <a:t>30%</a:t>
            </a:r>
            <a:r>
              <a:rPr lang="en-US" sz="2400" dirty="0">
                <a:solidFill>
                  <a:srgbClr val="7BAA5F"/>
                </a:solidFill>
              </a:rPr>
              <a:t>.</a:t>
            </a:r>
            <a:endParaRPr lang="en-US" dirty="0">
              <a:solidFill>
                <a:srgbClr val="7BAA5F"/>
              </a:solidFill>
            </a:endParaRPr>
          </a:p>
          <a:p>
            <a:pPr>
              <a:buFont typeface="Wingdings" panose="05000000000000000000" pitchFamily="2" charset="2"/>
              <a:buChar char="Ø"/>
            </a:pPr>
            <a:r>
              <a:rPr lang="en-US" b="1" dirty="0">
                <a:solidFill>
                  <a:schemeClr val="bg1"/>
                </a:solidFill>
              </a:rPr>
              <a:t>Heat Helps:</a:t>
            </a:r>
            <a:r>
              <a:rPr lang="en-US" dirty="0">
                <a:solidFill>
                  <a:schemeClr val="bg1"/>
                </a:solidFill>
              </a:rPr>
              <a:t> </a:t>
            </a:r>
          </a:p>
          <a:p>
            <a:pPr marL="0" indent="0">
              <a:buNone/>
            </a:pPr>
            <a:r>
              <a:rPr lang="en-US" dirty="0"/>
              <a:t>	</a:t>
            </a:r>
            <a:r>
              <a:rPr lang="en-US" sz="2400" dirty="0">
                <a:solidFill>
                  <a:srgbClr val="7BAA5F"/>
                </a:solidFill>
              </a:rPr>
              <a:t>Warmer temperatures consistently lead to higher yields</a:t>
            </a:r>
            <a:r>
              <a:rPr lang="en-US" dirty="0"/>
              <a:t>.</a:t>
            </a:r>
          </a:p>
          <a:p>
            <a:pPr>
              <a:buFont typeface="Wingdings" panose="05000000000000000000" pitchFamily="2" charset="2"/>
              <a:buChar char="Ø"/>
            </a:pPr>
            <a:r>
              <a:rPr lang="en-US" b="1" dirty="0">
                <a:solidFill>
                  <a:schemeClr val="bg1"/>
                </a:solidFill>
              </a:rPr>
              <a:t>The Rest is Detail:</a:t>
            </a:r>
          </a:p>
          <a:p>
            <a:pPr marL="0" indent="0">
              <a:buNone/>
            </a:pPr>
            <a:r>
              <a:rPr lang="en-US" dirty="0"/>
              <a:t>	</a:t>
            </a:r>
            <a:r>
              <a:rPr lang="en-US" sz="2400" dirty="0">
                <a:solidFill>
                  <a:srgbClr val="7BAA5F"/>
                </a:solidFill>
              </a:rPr>
              <a:t>Static factors like region, soil type, and daily weather have a minimal impact (&lt;1% difference).</a:t>
            </a:r>
            <a:endParaRPr lang="en-US" dirty="0">
              <a:solidFill>
                <a:srgbClr val="7BAA5F"/>
              </a:solidFill>
            </a:endParaRPr>
          </a:p>
        </p:txBody>
      </p:sp>
      <p:pic>
        <p:nvPicPr>
          <p:cNvPr id="7" name="Picture 6">
            <a:extLst>
              <a:ext uri="{FF2B5EF4-FFF2-40B4-BE49-F238E27FC236}">
                <a16:creationId xmlns:a16="http://schemas.microsoft.com/office/drawing/2014/main" id="{271B8ADC-2850-47FD-082A-AF7F39330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42999">
            <a:off x="742721" y="6103596"/>
            <a:ext cx="5322907" cy="86072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DDF44406-BD75-51AF-D65A-1020B8FCF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650" y="5633965"/>
            <a:ext cx="4232083" cy="9931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77979D8B-3685-EA15-A9AE-F5B47B64E3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22442">
            <a:off x="6183596" y="5952550"/>
            <a:ext cx="5560961" cy="10806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8535898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276ABD-5C74-A36D-8683-A0896D8B5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73159">
            <a:off x="9923690" y="5298037"/>
            <a:ext cx="2507913" cy="1616317"/>
          </a:xfrm>
          <a:prstGeom prst="ellipse">
            <a:avLst/>
          </a:prstGeom>
          <a:ln>
            <a:noFill/>
          </a:ln>
          <a:effectLst>
            <a:softEdge rad="112500"/>
          </a:effectLst>
        </p:spPr>
      </p:pic>
      <p:pic>
        <p:nvPicPr>
          <p:cNvPr id="7" name="Picture 6">
            <a:extLst>
              <a:ext uri="{FF2B5EF4-FFF2-40B4-BE49-F238E27FC236}">
                <a16:creationId xmlns:a16="http://schemas.microsoft.com/office/drawing/2014/main" id="{D2DAF289-3BE4-06E3-9F0B-27267155AE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35506">
            <a:off x="9292298" y="791346"/>
            <a:ext cx="2805211" cy="14370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A9B176EF-0675-62FF-4783-BCF4463982F1}"/>
              </a:ext>
            </a:extLst>
          </p:cNvPr>
          <p:cNvSpPr>
            <a:spLocks noGrp="1"/>
          </p:cNvSpPr>
          <p:nvPr>
            <p:ph type="title"/>
          </p:nvPr>
        </p:nvSpPr>
        <p:spPr/>
        <p:txBody>
          <a:bodyPr/>
          <a:lstStyle/>
          <a:p>
            <a:r>
              <a:rPr lang="en-US" dirty="0"/>
              <a:t>Forging </a:t>
            </a:r>
            <a:r>
              <a:rPr lang="en-US" b="1" dirty="0"/>
              <a:t>the Dataset: From Raw Data to Actionable Insights</a:t>
            </a:r>
            <a:endParaRPr lang="en-IN" b="1" dirty="0"/>
          </a:p>
        </p:txBody>
      </p:sp>
      <p:sp>
        <p:nvSpPr>
          <p:cNvPr id="3" name="Content Placeholder 2">
            <a:extLst>
              <a:ext uri="{FF2B5EF4-FFF2-40B4-BE49-F238E27FC236}">
                <a16:creationId xmlns:a16="http://schemas.microsoft.com/office/drawing/2014/main" id="{282C1A6C-9A4A-5512-7EC6-7AFDD959E2A5}"/>
              </a:ext>
            </a:extLst>
          </p:cNvPr>
          <p:cNvSpPr>
            <a:spLocks noGrp="1"/>
          </p:cNvSpPr>
          <p:nvPr>
            <p:ph idx="1"/>
          </p:nvPr>
        </p:nvSpPr>
        <p:spPr>
          <a:xfrm>
            <a:off x="838200" y="1690688"/>
            <a:ext cx="10359683" cy="4168506"/>
          </a:xfrm>
        </p:spPr>
        <p:txBody>
          <a:bodyPr/>
          <a:lstStyle/>
          <a:p>
            <a:pPr marL="0" indent="0">
              <a:buNone/>
            </a:pPr>
            <a:r>
              <a:rPr lang="en-IN" sz="2400" b="1" dirty="0">
                <a:solidFill>
                  <a:schemeClr val="bg2"/>
                </a:solidFill>
              </a:rPr>
              <a:t>Challenge 1: Large Data Ingestion</a:t>
            </a:r>
          </a:p>
          <a:p>
            <a:pPr marL="0" indent="0">
              <a:buNone/>
            </a:pPr>
            <a:r>
              <a:rPr lang="en-US" sz="2200" b="1" dirty="0"/>
              <a:t>Problem:</a:t>
            </a:r>
            <a:r>
              <a:rPr lang="en-US" sz="2200" dirty="0"/>
              <a:t> Loading the 1 million+ row CSV file into MySQL failed using standard import wizards due to its size and complexity.</a:t>
            </a:r>
          </a:p>
          <a:p>
            <a:pPr marL="0" indent="0">
              <a:buNone/>
            </a:pPr>
            <a:r>
              <a:rPr lang="en-US" sz="2200" b="1" dirty="0">
                <a:solidFill>
                  <a:srgbClr val="4A4A4A"/>
                </a:solidFill>
              </a:rPr>
              <a:t>Solution:</a:t>
            </a:r>
            <a:r>
              <a:rPr lang="en-US" sz="2200" dirty="0">
                <a:solidFill>
                  <a:srgbClr val="4A4A4A"/>
                </a:solidFill>
              </a:rPr>
              <a:t> Used Python to programmatically inspect the file headers, validate the true data schema, and build the correct SQL table structure for a clean import.</a:t>
            </a:r>
          </a:p>
          <a:p>
            <a:pPr marL="0" indent="0">
              <a:buNone/>
            </a:pPr>
            <a:endParaRPr lang="en-US" sz="2200" dirty="0">
              <a:solidFill>
                <a:srgbClr val="4A4A4A"/>
              </a:solidFill>
            </a:endParaRPr>
          </a:p>
          <a:p>
            <a:pPr marL="0" indent="0">
              <a:buNone/>
            </a:pPr>
            <a:r>
              <a:rPr lang="en-IN" sz="2400" b="1" dirty="0">
                <a:solidFill>
                  <a:schemeClr val="bg2"/>
                </a:solidFill>
              </a:rPr>
              <a:t>Challenge 2: Schema Validation &amp; Correction</a:t>
            </a:r>
            <a:br>
              <a:rPr lang="en-IN" sz="2400" b="1" dirty="0">
                <a:solidFill>
                  <a:schemeClr val="bg2"/>
                </a:solidFill>
              </a:rPr>
            </a:br>
            <a:r>
              <a:rPr lang="en-US" sz="2200" b="1" dirty="0"/>
              <a:t>Problem:</a:t>
            </a:r>
            <a:r>
              <a:rPr lang="en-US" sz="2200" dirty="0"/>
              <a:t> Initial analysis was blocked by mismatches between assumed and actual column names in the raw file.</a:t>
            </a:r>
          </a:p>
          <a:p>
            <a:pPr marL="0" indent="0">
              <a:buNone/>
            </a:pPr>
            <a:r>
              <a:rPr lang="en-US" sz="2200" b="1" dirty="0">
                <a:solidFill>
                  <a:srgbClr val="4A4A4A"/>
                </a:solidFill>
              </a:rPr>
              <a:t>Solution:</a:t>
            </a:r>
            <a:r>
              <a:rPr lang="en-US" sz="2200" dirty="0">
                <a:solidFill>
                  <a:srgbClr val="4A4A4A"/>
                </a:solidFill>
              </a:rPr>
              <a:t> Used Python to programmatically inspect the file headers, validate the true data schema, and build the correct SQL table structure for a clean import.</a:t>
            </a:r>
            <a:endParaRPr lang="en-IN" sz="2200" b="1" dirty="0">
              <a:solidFill>
                <a:srgbClr val="4A4A4A"/>
              </a:solidFill>
            </a:endParaRPr>
          </a:p>
        </p:txBody>
      </p:sp>
    </p:spTree>
    <p:extLst>
      <p:ext uri="{BB962C8B-B14F-4D97-AF65-F5344CB8AC3E}">
        <p14:creationId xmlns:p14="http://schemas.microsoft.com/office/powerpoint/2010/main" val="1843694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1C45CB-7C77-A00E-BDCC-E3C723E6AAE4}"/>
              </a:ext>
            </a:extLst>
          </p:cNvPr>
          <p:cNvSpPr txBox="1"/>
          <p:nvPr/>
        </p:nvSpPr>
        <p:spPr>
          <a:xfrm>
            <a:off x="225084" y="225083"/>
            <a:ext cx="7687993" cy="5746652"/>
          </a:xfrm>
          <a:prstGeom prst="rect">
            <a:avLst/>
          </a:prstGeom>
          <a:noFill/>
        </p:spPr>
        <p:txBody>
          <a:bodyPr wrap="square">
            <a:spAutoFit/>
          </a:bodyPr>
          <a:lstStyle/>
          <a:p>
            <a:r>
              <a:rPr lang="en-IN" sz="2400" b="1" dirty="0">
                <a:solidFill>
                  <a:schemeClr val="bg2"/>
                </a:solidFill>
              </a:rPr>
              <a:t>Challenge 3: Data Type Unification</a:t>
            </a:r>
          </a:p>
          <a:p>
            <a:endParaRPr lang="en-IN" sz="2400" b="1" dirty="0">
              <a:solidFill>
                <a:schemeClr val="bg2"/>
              </a:solidFill>
            </a:endParaRPr>
          </a:p>
          <a:p>
            <a:r>
              <a:rPr lang="en-IN" sz="2200" b="1" dirty="0"/>
              <a:t>Problem</a:t>
            </a:r>
            <a:r>
              <a:rPr lang="en-IN" sz="2200" dirty="0"/>
              <a:t>: Boolean data (True/False) was imported as text, preventing calculations in Power BI.</a:t>
            </a:r>
          </a:p>
          <a:p>
            <a:r>
              <a:rPr lang="en-IN" sz="2200" b="1" dirty="0">
                <a:solidFill>
                  <a:srgbClr val="4A4A4A"/>
                </a:solidFill>
              </a:rPr>
              <a:t>Solution</a:t>
            </a:r>
            <a:r>
              <a:rPr lang="en-IN" sz="2200" dirty="0">
                <a:solidFill>
                  <a:srgbClr val="4A4A4A"/>
                </a:solidFill>
              </a:rPr>
              <a:t>: Utilized Power Query to transform the </a:t>
            </a:r>
            <a:r>
              <a:rPr lang="en-IN" sz="2200" dirty="0" err="1">
                <a:solidFill>
                  <a:srgbClr val="4A4A4A"/>
                </a:solidFill>
              </a:rPr>
              <a:t>boolean</a:t>
            </a:r>
            <a:r>
              <a:rPr lang="en-IN" sz="2200" dirty="0">
                <a:solidFill>
                  <a:srgbClr val="4A4A4A"/>
                </a:solidFill>
              </a:rPr>
              <a:t> text into a numerical format (1/0), enabling the creation of DAX measures like "Irrigation Rate.</a:t>
            </a:r>
          </a:p>
          <a:p>
            <a:endParaRPr lang="en-IN" dirty="0"/>
          </a:p>
          <a:p>
            <a:r>
              <a:rPr lang="en-US" sz="2400" b="1" dirty="0">
                <a:solidFill>
                  <a:schemeClr val="bg2"/>
                </a:solidFill>
              </a:rPr>
              <a:t>Challenge 4: Feature Engineering (Binning)</a:t>
            </a:r>
          </a:p>
          <a:p>
            <a:endParaRPr lang="en-US" sz="2400" b="1" dirty="0">
              <a:solidFill>
                <a:schemeClr val="bg2"/>
              </a:solidFill>
            </a:endParaRPr>
          </a:p>
          <a:p>
            <a:r>
              <a:rPr lang="en-US" sz="2200" b="1" dirty="0"/>
              <a:t>Problem</a:t>
            </a:r>
            <a:r>
              <a:rPr lang="en-US" sz="2200" dirty="0"/>
              <a:t>: It was difficult to see trends in continuous numerical data like Rainfall and Temperature.</a:t>
            </a:r>
          </a:p>
          <a:p>
            <a:r>
              <a:rPr lang="en-US" sz="2200" b="1" dirty="0">
                <a:solidFill>
                  <a:srgbClr val="4A4A4A"/>
                </a:solidFill>
              </a:rPr>
              <a:t>Solution</a:t>
            </a:r>
            <a:r>
              <a:rPr lang="en-US" sz="2200" dirty="0">
                <a:solidFill>
                  <a:srgbClr val="4A4A4A"/>
                </a:solidFill>
              </a:rPr>
              <a:t>: Transformed the numerical data into categorical "brackets" (e.g., 'Low', 'Moderate', 'High') using DAX calculated columns, a technique known as binning, to make trend analysis clear and simple.</a:t>
            </a:r>
            <a:endParaRPr lang="en-IN" sz="2200" dirty="0">
              <a:solidFill>
                <a:srgbClr val="4A4A4A"/>
              </a:solidFill>
            </a:endParaRPr>
          </a:p>
        </p:txBody>
      </p:sp>
      <p:pic>
        <p:nvPicPr>
          <p:cNvPr id="6" name="Picture 5">
            <a:extLst>
              <a:ext uri="{FF2B5EF4-FFF2-40B4-BE49-F238E27FC236}">
                <a16:creationId xmlns:a16="http://schemas.microsoft.com/office/drawing/2014/main" id="{0327FCC0-6BC3-5CA6-EAF0-F3EA0C559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37625">
            <a:off x="8377382" y="4085471"/>
            <a:ext cx="3582208" cy="20287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7763E03-60D5-94E0-57D1-13CA701DB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66652">
            <a:off x="8270804" y="1996414"/>
            <a:ext cx="3966805" cy="21715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9">
            <a:extLst>
              <a:ext uri="{FF2B5EF4-FFF2-40B4-BE49-F238E27FC236}">
                <a16:creationId xmlns:a16="http://schemas.microsoft.com/office/drawing/2014/main" id="{D9636293-CC8C-2200-D2FE-6CF99ACD2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44686">
            <a:off x="6937471" y="5768194"/>
            <a:ext cx="2704848" cy="1234890"/>
          </a:xfrm>
          <a:prstGeom prst="ellipse">
            <a:avLst/>
          </a:prstGeom>
          <a:ln>
            <a:noFill/>
          </a:ln>
          <a:effectLst>
            <a:softEdge rad="112500"/>
          </a:effectLst>
        </p:spPr>
      </p:pic>
      <p:pic>
        <p:nvPicPr>
          <p:cNvPr id="12" name="Picture 11">
            <a:extLst>
              <a:ext uri="{FF2B5EF4-FFF2-40B4-BE49-F238E27FC236}">
                <a16:creationId xmlns:a16="http://schemas.microsoft.com/office/drawing/2014/main" id="{1BE4B69E-A93F-8CBA-65A2-61E7D991A0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30296">
            <a:off x="4733276" y="5405068"/>
            <a:ext cx="3181932" cy="2097494"/>
          </a:xfrm>
          <a:prstGeom prst="ellipse">
            <a:avLst/>
          </a:prstGeom>
          <a:ln>
            <a:noFill/>
          </a:ln>
          <a:effectLst>
            <a:softEdge rad="112500"/>
          </a:effectLst>
        </p:spPr>
      </p:pic>
      <p:pic>
        <p:nvPicPr>
          <p:cNvPr id="14" name="Picture 13">
            <a:extLst>
              <a:ext uri="{FF2B5EF4-FFF2-40B4-BE49-F238E27FC236}">
                <a16:creationId xmlns:a16="http://schemas.microsoft.com/office/drawing/2014/main" id="{F64790BD-6D3B-5DDD-4E1F-08FF26D1F7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06551">
            <a:off x="8206779" y="-91422"/>
            <a:ext cx="3669569" cy="24712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FF4139B3-C4CC-4E47-009D-DEEB02C45E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952" y="5569652"/>
            <a:ext cx="2617814" cy="1220447"/>
          </a:xfrm>
          <a:prstGeom prst="ellipse">
            <a:avLst/>
          </a:prstGeom>
          <a:ln>
            <a:noFill/>
          </a:ln>
          <a:effectLst>
            <a:softEdge rad="112500"/>
          </a:effectLst>
        </p:spPr>
      </p:pic>
      <p:pic>
        <p:nvPicPr>
          <p:cNvPr id="18" name="Picture 17">
            <a:extLst>
              <a:ext uri="{FF2B5EF4-FFF2-40B4-BE49-F238E27FC236}">
                <a16:creationId xmlns:a16="http://schemas.microsoft.com/office/drawing/2014/main" id="{F4F47EF8-D590-4378-F3D1-758A830E44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245932">
            <a:off x="103399" y="5855454"/>
            <a:ext cx="2544334" cy="1449371"/>
          </a:xfrm>
          <a:prstGeom prst="ellipse">
            <a:avLst/>
          </a:prstGeom>
          <a:ln>
            <a:noFill/>
          </a:ln>
          <a:effectLst>
            <a:softEdge rad="112500"/>
          </a:effectLst>
        </p:spPr>
      </p:pic>
      <p:pic>
        <p:nvPicPr>
          <p:cNvPr id="22" name="Picture 21">
            <a:extLst>
              <a:ext uri="{FF2B5EF4-FFF2-40B4-BE49-F238E27FC236}">
                <a16:creationId xmlns:a16="http://schemas.microsoft.com/office/drawing/2014/main" id="{4125E599-D045-FC0D-CB46-9E1E4A9400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329594">
            <a:off x="2099425" y="5612651"/>
            <a:ext cx="1832876" cy="1506209"/>
          </a:xfrm>
          <a:prstGeom prst="ellipse">
            <a:avLst/>
          </a:prstGeom>
          <a:ln>
            <a:noFill/>
          </a:ln>
          <a:effectLst>
            <a:softEdge rad="112500"/>
          </a:effectLst>
        </p:spPr>
      </p:pic>
    </p:spTree>
    <p:extLst>
      <p:ext uri="{BB962C8B-B14F-4D97-AF65-F5344CB8AC3E}">
        <p14:creationId xmlns:p14="http://schemas.microsoft.com/office/powerpoint/2010/main" val="372271955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DCB5-9EF8-17F6-D637-EC58228BB5C1}"/>
              </a:ext>
            </a:extLst>
          </p:cNvPr>
          <p:cNvSpPr>
            <a:spLocks noGrp="1"/>
          </p:cNvSpPr>
          <p:nvPr>
            <p:ph type="title"/>
          </p:nvPr>
        </p:nvSpPr>
        <p:spPr/>
        <p:txBody>
          <a:bodyPr/>
          <a:lstStyle/>
          <a:p>
            <a:r>
              <a:rPr lang="en-US" dirty="0"/>
              <a:t>Do Static Factors Like Location and Soil Matter?</a:t>
            </a:r>
            <a:endParaRPr lang="en-IN" dirty="0"/>
          </a:p>
        </p:txBody>
      </p:sp>
      <p:sp>
        <p:nvSpPr>
          <p:cNvPr id="3" name="Content Placeholder 2">
            <a:extLst>
              <a:ext uri="{FF2B5EF4-FFF2-40B4-BE49-F238E27FC236}">
                <a16:creationId xmlns:a16="http://schemas.microsoft.com/office/drawing/2014/main" id="{43FC1CB7-8FE4-BE03-CADD-F2C447393EDE}"/>
              </a:ext>
            </a:extLst>
          </p:cNvPr>
          <p:cNvSpPr>
            <a:spLocks noGrp="1"/>
          </p:cNvSpPr>
          <p:nvPr>
            <p:ph idx="1"/>
          </p:nvPr>
        </p:nvSpPr>
        <p:spPr>
          <a:xfrm>
            <a:off x="274320" y="1800664"/>
            <a:ext cx="10818056" cy="5057335"/>
          </a:xfrm>
        </p:spPr>
        <p:txBody>
          <a:bodyPr>
            <a:normAutofit/>
          </a:bodyPr>
          <a:lstStyle/>
          <a:p>
            <a:pPr marL="0" indent="0">
              <a:buNone/>
            </a:pPr>
            <a:r>
              <a:rPr lang="en-US" sz="2200" dirty="0">
                <a:solidFill>
                  <a:srgbClr val="4A4A4A"/>
                </a:solidFill>
              </a:rPr>
              <a:t>	Our initial analysis set out to identify the single most influential factors affecting crop yield by looking at performance across regions, soil types, and crop varieties. While we did find the top performers in each category—North region, Chalky soil, and Soybean crops—the key takeaway is this: the differences between categories are extremely small. There’s no single “magic factor” driving higher yields; instead, it’s likely a combination of multiple variables that truly matters.</a:t>
            </a:r>
          </a:p>
          <a:p>
            <a:pPr marL="0" indent="0">
              <a:buNone/>
            </a:pPr>
            <a:endParaRPr lang="en-US" sz="2200" dirty="0">
              <a:solidFill>
                <a:srgbClr val="4A4A4A"/>
              </a:solidFill>
            </a:endParaRPr>
          </a:p>
          <a:p>
            <a:pPr marL="0" indent="0">
              <a:buNone/>
            </a:pPr>
            <a:r>
              <a:rPr lang="en-US" sz="2200" b="1" dirty="0"/>
              <a:t>Finding 1: </a:t>
            </a:r>
            <a:r>
              <a:rPr lang="en-US" sz="2200" dirty="0"/>
              <a:t>North Region Slightly Leads in Productivity</a:t>
            </a:r>
          </a:p>
          <a:p>
            <a:pPr marL="0" indent="0">
              <a:buNone/>
            </a:pPr>
            <a:r>
              <a:rPr lang="en-US" sz="2200" b="1" dirty="0"/>
              <a:t>Finding 2: </a:t>
            </a:r>
            <a:r>
              <a:rPr lang="en-US" sz="2200" dirty="0"/>
              <a:t>Chalky Soil Shows Marginal Advantage</a:t>
            </a:r>
          </a:p>
          <a:p>
            <a:pPr marL="0" indent="0">
              <a:buNone/>
            </a:pPr>
            <a:r>
              <a:rPr lang="en-US" sz="2200" b="1" dirty="0"/>
              <a:t>Finding 3: </a:t>
            </a:r>
            <a:r>
              <a:rPr lang="en-US" sz="2200" dirty="0"/>
              <a:t>Soybeans Slightly Outperform Other Crops</a:t>
            </a:r>
          </a:p>
        </p:txBody>
      </p:sp>
      <p:pic>
        <p:nvPicPr>
          <p:cNvPr id="5" name="Picture 4">
            <a:extLst>
              <a:ext uri="{FF2B5EF4-FFF2-40B4-BE49-F238E27FC236}">
                <a16:creationId xmlns:a16="http://schemas.microsoft.com/office/drawing/2014/main" id="{F1492B9A-4427-68F5-D98A-8DF31D8F8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59" y="5507735"/>
            <a:ext cx="11289323" cy="109274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175027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5345E9-0298-9AF1-15D5-AA0879F0951F}"/>
              </a:ext>
            </a:extLst>
          </p:cNvPr>
          <p:cNvSpPr txBox="1"/>
          <p:nvPr/>
        </p:nvSpPr>
        <p:spPr>
          <a:xfrm>
            <a:off x="239152" y="330589"/>
            <a:ext cx="6590714" cy="5478423"/>
          </a:xfrm>
          <a:prstGeom prst="rect">
            <a:avLst/>
          </a:prstGeom>
          <a:noFill/>
        </p:spPr>
        <p:txBody>
          <a:bodyPr wrap="square">
            <a:spAutoFit/>
          </a:bodyPr>
          <a:lstStyle/>
          <a:p>
            <a:r>
              <a:rPr lang="en-US" sz="2200" b="1" dirty="0"/>
              <a:t>Key Insight: </a:t>
            </a:r>
          </a:p>
          <a:p>
            <a:pPr marL="342900" indent="-342900">
              <a:buFont typeface="+mj-lt"/>
              <a:buAutoNum type="arabicPeriod"/>
            </a:pPr>
            <a:r>
              <a:rPr lang="en-US" dirty="0">
                <a:solidFill>
                  <a:schemeClr val="bg1"/>
                </a:solidFill>
              </a:rPr>
              <a:t>The difference between the highest and lowest regions is less than 0.2%, which means geography alone doesn’t have a major impact on yield.</a:t>
            </a:r>
          </a:p>
          <a:p>
            <a:pPr marL="342900" indent="-342900">
              <a:buFont typeface="+mj-lt"/>
              <a:buAutoNum type="arabicPeriod"/>
            </a:pPr>
            <a:r>
              <a:rPr lang="en-US" dirty="0">
                <a:solidFill>
                  <a:schemeClr val="bg1"/>
                </a:solidFill>
              </a:rPr>
              <a:t>Just like with regions, the variation between soil types is minimal. Soil type matters, but not as much as we might expect.</a:t>
            </a:r>
          </a:p>
          <a:p>
            <a:pPr marL="342900" indent="-342900">
              <a:buFont typeface="+mj-lt"/>
              <a:buAutoNum type="arabicPeriod"/>
            </a:pPr>
            <a:r>
              <a:rPr lang="en-US" dirty="0">
                <a:solidFill>
                  <a:schemeClr val="bg1"/>
                </a:solidFill>
              </a:rPr>
              <a:t>While Soybeans lead, Wheat and Cotton are right behind. Crop choice alone isn’t a strong differentiator in this dataset.</a:t>
            </a:r>
            <a:endParaRPr lang="en-US" sz="1800" dirty="0">
              <a:solidFill>
                <a:schemeClr val="bg1"/>
              </a:solidFill>
            </a:endParaRPr>
          </a:p>
          <a:p>
            <a:pPr marL="0" indent="0">
              <a:buNone/>
            </a:pPr>
            <a:endParaRPr lang="en-US" sz="1800" dirty="0">
              <a:solidFill>
                <a:schemeClr val="bg1"/>
              </a:solidFill>
            </a:endParaRPr>
          </a:p>
          <a:p>
            <a:r>
              <a:rPr lang="en-US" sz="2200" b="1" dirty="0"/>
              <a:t>Conclusion</a:t>
            </a:r>
          </a:p>
          <a:p>
            <a:pPr marL="0" indent="0">
              <a:buNone/>
            </a:pPr>
            <a:r>
              <a:rPr lang="en-US" sz="1800" dirty="0">
                <a:solidFill>
                  <a:schemeClr val="bg1"/>
                </a:solidFill>
              </a:rPr>
              <a:t>Yes, we can identify leaders in each category, but the real story is how consistent the yields are across all factors. The tiny gaps suggest that factors like region, soil, and crop type don’t fully explain yield differences. The next step is clear: we need to dig deeper into dynamic factors like rainfall, temperature, and other environmental conditions to uncover what truly drives higher </a:t>
            </a:r>
            <a:r>
              <a:rPr lang="en-US" sz="1800" dirty="0" err="1">
                <a:solidFill>
                  <a:schemeClr val="bg1"/>
                </a:solidFill>
              </a:rPr>
              <a:t>productivity.eans</a:t>
            </a:r>
            <a:r>
              <a:rPr lang="en-US" sz="1800" dirty="0">
                <a:solidFill>
                  <a:schemeClr val="bg1"/>
                </a:solidFill>
              </a:rPr>
              <a:t> Slightly Outperform Other Crops</a:t>
            </a:r>
            <a:endParaRPr lang="en-IN" sz="1800" dirty="0">
              <a:solidFill>
                <a:schemeClr val="bg1"/>
              </a:solidFill>
            </a:endParaRPr>
          </a:p>
        </p:txBody>
      </p:sp>
      <p:pic>
        <p:nvPicPr>
          <p:cNvPr id="5" name="Picture 4">
            <a:extLst>
              <a:ext uri="{FF2B5EF4-FFF2-40B4-BE49-F238E27FC236}">
                <a16:creationId xmlns:a16="http://schemas.microsoft.com/office/drawing/2014/main" id="{09B706B5-7280-18B0-ED31-FCE42CF32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4391" y="4471941"/>
            <a:ext cx="3442297" cy="2219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4ED0364-4F5C-021F-F961-F71CE2325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787" y="2242819"/>
            <a:ext cx="3371757" cy="20753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9DFF7B12-5918-6590-942E-58D5C355F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786" y="117446"/>
            <a:ext cx="3371757" cy="19223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609074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CB34E7-1972-D964-440A-80E7A0F76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06" y="48057"/>
            <a:ext cx="12023188" cy="676188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60488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7011-4537-D249-1D83-6EC1319129D7}"/>
              </a:ext>
            </a:extLst>
          </p:cNvPr>
          <p:cNvSpPr>
            <a:spLocks noGrp="1"/>
          </p:cNvSpPr>
          <p:nvPr>
            <p:ph type="title"/>
          </p:nvPr>
        </p:nvSpPr>
        <p:spPr/>
        <p:txBody>
          <a:bodyPr/>
          <a:lstStyle/>
          <a:p>
            <a:r>
              <a:rPr lang="en-US" dirty="0"/>
              <a:t>Rainfall &amp; Temperature: The True Drivers of Yield</a:t>
            </a:r>
            <a:endParaRPr lang="en-IN" dirty="0"/>
          </a:p>
        </p:txBody>
      </p:sp>
      <p:sp>
        <p:nvSpPr>
          <p:cNvPr id="3" name="Content Placeholder 2">
            <a:extLst>
              <a:ext uri="{FF2B5EF4-FFF2-40B4-BE49-F238E27FC236}">
                <a16:creationId xmlns:a16="http://schemas.microsoft.com/office/drawing/2014/main" id="{80B67DCB-A734-FA0E-D4B4-5E9F0F1FADC4}"/>
              </a:ext>
            </a:extLst>
          </p:cNvPr>
          <p:cNvSpPr>
            <a:spLocks noGrp="1"/>
          </p:cNvSpPr>
          <p:nvPr>
            <p:ph idx="1"/>
          </p:nvPr>
        </p:nvSpPr>
        <p:spPr>
          <a:xfrm>
            <a:off x="225287" y="2037879"/>
            <a:ext cx="11656102" cy="4343043"/>
          </a:xfrm>
        </p:spPr>
        <p:txBody>
          <a:bodyPr>
            <a:normAutofit/>
          </a:bodyPr>
          <a:lstStyle/>
          <a:p>
            <a:pPr marL="0" indent="0">
              <a:buNone/>
            </a:pPr>
            <a:r>
              <a:rPr lang="en-US" sz="2200" dirty="0">
                <a:solidFill>
                  <a:schemeClr val="bg1"/>
                </a:solidFill>
              </a:rPr>
              <a:t>	Our analysis clearly shows that climate-related factors like rainfall and temperature have the biggest influence on crop yield. These two variables show a much stronger relationship with yield compared to static factors such as region, soil type, or even the type of crop. While sunny days offer a small advantage, day-to-day weather conditions have very little impact compared to the broader climate trends.</a:t>
            </a:r>
          </a:p>
          <a:p>
            <a:pPr marL="0" indent="0">
              <a:buNone/>
            </a:pPr>
            <a:endParaRPr lang="en-US" sz="2200" dirty="0">
              <a:solidFill>
                <a:schemeClr val="bg1"/>
              </a:solidFill>
            </a:endParaRPr>
          </a:p>
          <a:p>
            <a:r>
              <a:rPr lang="en-US" sz="2200" b="1" dirty="0"/>
              <a:t>Finding 4: </a:t>
            </a:r>
            <a:r>
              <a:rPr lang="en-US" sz="2200" dirty="0"/>
              <a:t>Rainfall is a Critical Driver of Crop Yield</a:t>
            </a:r>
          </a:p>
          <a:p>
            <a:r>
              <a:rPr lang="en-US" sz="2200" b="1" dirty="0"/>
              <a:t>Finding 5</a:t>
            </a:r>
            <a:r>
              <a:rPr lang="en-US" sz="2200" dirty="0"/>
              <a:t>: Warmer Temperatures Consistently Increase Yields</a:t>
            </a:r>
          </a:p>
          <a:p>
            <a:r>
              <a:rPr lang="en-US" sz="2200" b="1" dirty="0"/>
              <a:t>Finding 6: </a:t>
            </a:r>
            <a:r>
              <a:rPr lang="en-US" sz="2200" dirty="0"/>
              <a:t>Sunny Conditions are Marginally Favorable</a:t>
            </a:r>
          </a:p>
          <a:p>
            <a:endParaRPr lang="en-IN" sz="2200" dirty="0"/>
          </a:p>
        </p:txBody>
      </p:sp>
    </p:spTree>
    <p:extLst>
      <p:ext uri="{BB962C8B-B14F-4D97-AF65-F5344CB8AC3E}">
        <p14:creationId xmlns:p14="http://schemas.microsoft.com/office/powerpoint/2010/main" val="19447773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theme/theme1.xml><?xml version="1.0" encoding="utf-8"?>
<a:theme xmlns:a="http://schemas.openxmlformats.org/drawingml/2006/main" name="Office Theme">
  <a:themeElements>
    <a:clrScheme name="crop">
      <a:dk1>
        <a:srgbClr val="3B5E2B"/>
      </a:dk1>
      <a:lt1>
        <a:srgbClr val="4A4A4A"/>
      </a:lt1>
      <a:dk2>
        <a:srgbClr val="D7C9B5"/>
      </a:dk2>
      <a:lt2>
        <a:srgbClr val="9C7E63"/>
      </a:lt2>
      <a:accent1>
        <a:srgbClr val="D4A017"/>
      </a:accent1>
      <a:accent2>
        <a:srgbClr val="F5F3EF"/>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Montserrat Extra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1269</Words>
  <Application>Microsoft Office PowerPoint</Application>
  <PresentationFormat>Widescreen</PresentationFormat>
  <Paragraphs>87</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Montserrat ExtraBold</vt:lpstr>
      <vt:lpstr>Segoe UI</vt:lpstr>
      <vt:lpstr>Wingdings</vt:lpstr>
      <vt:lpstr>Office Theme</vt:lpstr>
      <vt:lpstr>What Really Drives Crop Yield? A Data-Driven Analysis of High-Level, Environmental, and Farming Practice Factors</vt:lpstr>
      <vt:lpstr>Our Mission: Finding the "Why" Behind the Harvest</vt:lpstr>
      <vt:lpstr>The Verdict: Water and Temperature Are the Game Changers</vt:lpstr>
      <vt:lpstr>Forging the Dataset: From Raw Data to Actionable Insights</vt:lpstr>
      <vt:lpstr>PowerPoint Presentation</vt:lpstr>
      <vt:lpstr>Do Static Factors Like Location and Soil Matter?</vt:lpstr>
      <vt:lpstr>PowerPoint Presentation</vt:lpstr>
      <vt:lpstr>PowerPoint Presentation</vt:lpstr>
      <vt:lpstr>Rainfall &amp; Temperature: The True Drivers of Yield</vt:lpstr>
      <vt:lpstr>PowerPoint Presentation</vt:lpstr>
      <vt:lpstr>PowerPoint Presentation</vt:lpstr>
      <vt:lpstr>Irrigation: The Single Most Impactful Farming Practice</vt:lpstr>
      <vt:lpstr>PowerPoint Presentation</vt:lpstr>
      <vt:lpstr>PowerPoint Presentation</vt:lpstr>
      <vt:lpstr>Statistical Confirmation: What Really Predicts the Harvest?</vt:lpstr>
      <vt:lpstr>PowerPoint Presentation</vt:lpstr>
      <vt:lpstr>Conclusion &amp; 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Pradyumn Singh</dc:creator>
  <cp:lastModifiedBy>Pradyumn Singh</cp:lastModifiedBy>
  <cp:revision>5</cp:revision>
  <dcterms:created xsi:type="dcterms:W3CDTF">2025-08-29T08:20:44Z</dcterms:created>
  <dcterms:modified xsi:type="dcterms:W3CDTF">2025-08-29T17:55:59Z</dcterms:modified>
</cp:coreProperties>
</file>